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79" r:id="rId3"/>
  </p:sldMasterIdLst>
  <p:notesMasterIdLst>
    <p:notesMasterId r:id="rId19"/>
  </p:notesMasterIdLst>
  <p:handoutMasterIdLst>
    <p:handoutMasterId r:id="rId20"/>
  </p:handoutMasterIdLst>
  <p:sldIdLst>
    <p:sldId id="394" r:id="rId4"/>
    <p:sldId id="395" r:id="rId5"/>
    <p:sldId id="396" r:id="rId6"/>
    <p:sldId id="445" r:id="rId7"/>
    <p:sldId id="397" r:id="rId8"/>
    <p:sldId id="398" r:id="rId9"/>
    <p:sldId id="447" r:id="rId10"/>
    <p:sldId id="399" r:id="rId11"/>
    <p:sldId id="406" r:id="rId12"/>
    <p:sldId id="414" r:id="rId13"/>
    <p:sldId id="408" r:id="rId14"/>
    <p:sldId id="413" r:id="rId15"/>
    <p:sldId id="454" r:id="rId16"/>
    <p:sldId id="352" r:id="rId17"/>
    <p:sldId id="451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1"/>
    <a:srgbClr val="F3CD60"/>
    <a:srgbClr val="FFFFFF"/>
    <a:srgbClr val="F3BE60"/>
    <a:srgbClr val="234465"/>
    <a:srgbClr val="D2A010"/>
    <a:srgbClr val="F1C341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595" autoAdjust="0"/>
  </p:normalViewPr>
  <p:slideViewPr>
    <p:cSldViewPr>
      <p:cViewPr varScale="1">
        <p:scale>
          <a:sx n="69" d="100"/>
          <a:sy n="69" d="100"/>
        </p:scale>
        <p:origin x="744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27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7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0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57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7/10/2017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255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/>
          </a:bodyPr>
          <a:lstStyle/>
          <a:p>
            <a:r>
              <a:rPr lang="bg-BG" dirty="0"/>
              <a:t>Основи на </a:t>
            </a:r>
            <a:r>
              <a:rPr lang="bg-BG" dirty="0" err="1" smtClean="0"/>
              <a:t>Пайтън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576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480931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 smtClean="0"/>
              <a:t>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Решенията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 задачи </a:t>
            </a:r>
            <a:r>
              <a:rPr lang="bg-BG" dirty="0" smtClean="0"/>
              <a:t>за 6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 smtClean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800" dirty="0" smtClean="0"/>
              <a:t>Задача </a:t>
            </a:r>
            <a:r>
              <a:rPr lang="bg-BG" sz="2800" dirty="0"/>
              <a:t>с </a:t>
            </a:r>
            <a:r>
              <a:rPr lang="bg-BG" sz="2800" dirty="0" smtClean="0"/>
              <a:t>линейна структура</a:t>
            </a:r>
            <a:endParaRPr lang="en-US" sz="28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800" dirty="0"/>
              <a:t>Задача с </a:t>
            </a:r>
            <a:r>
              <a:rPr lang="bg-BG" sz="2800" dirty="0" smtClean="0"/>
              <a:t>речници и множества</a:t>
            </a:r>
            <a:endParaRPr lang="en-US" sz="28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800" dirty="0"/>
              <a:t>Задача с </a:t>
            </a:r>
            <a:r>
              <a:rPr lang="bg-BG" sz="2800" dirty="0" smtClean="0"/>
              <a:t>текстообработка и регулярни изрази</a:t>
            </a:r>
            <a:endParaRPr lang="en-US" sz="28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800" dirty="0"/>
              <a:t>Задача с </a:t>
            </a:r>
            <a:r>
              <a:rPr lang="bg-BG" sz="2800" dirty="0" smtClean="0"/>
              <a:t>класове и </a:t>
            </a:r>
            <a:r>
              <a:rPr lang="bg-BG" sz="2800" dirty="0" smtClean="0"/>
              <a:t>обекти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Питон – </a:t>
            </a:r>
            <a:r>
              <a:rPr lang="bg-BG" dirty="0"/>
              <a:t>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4667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1054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и извикване на функции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Работа </a:t>
            </a:r>
            <a:r>
              <a:rPr lang="bg-BG" dirty="0"/>
              <a:t>със </a:t>
            </a:r>
            <a:r>
              <a:rPr lang="bg-BG" dirty="0" smtClean="0"/>
              <a:t>списъци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Работа с речници и множества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Работа с текстове и регулярни изрази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Работа с файлове и директории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Работа с класове и обекти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Основи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Питон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Базови техники за практическо програмиране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Информация за използването на </a:t>
            </a:r>
            <a:r>
              <a:rPr lang="bg-BG" dirty="0" err="1" smtClean="0">
                <a:solidFill>
                  <a:schemeClr val="tx2">
                    <a:lumMod val="75000"/>
                  </a:schemeClr>
                </a:solidFill>
              </a:rPr>
              <a:t>дебъгер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Добри практики при писането на </a:t>
            </a:r>
            <a:r>
              <a:rPr lang="bg-BG" dirty="0" err="1" smtClean="0">
                <a:solidFill>
                  <a:schemeClr val="tx2">
                    <a:lumMod val="75000"/>
                  </a:schemeClr>
                </a:solidFill>
              </a:rPr>
              <a:t>пайтън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код</a:t>
            </a:r>
          </a:p>
          <a:p>
            <a:pPr>
              <a:lnSpc>
                <a:spcPct val="100000"/>
              </a:lnSpc>
            </a:pPr>
            <a:r>
              <a:rPr lang="bg-BG" dirty="0"/>
              <a:t>Курсът </a:t>
            </a:r>
            <a:r>
              <a:rPr lang="bg-BG" dirty="0" smtClean="0"/>
              <a:t>развива алгоритмичното мислене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35" y="2438400"/>
            <a:ext cx="2354571" cy="2484419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Функции и </a:t>
            </a:r>
            <a:r>
              <a:rPr lang="bg-BG" dirty="0" err="1" smtClean="0"/>
              <a:t>дебъгване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 smtClean="0"/>
              <a:t>Списъци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 smtClean="0"/>
              <a:t>Речници и множества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 smtClean="0"/>
              <a:t>Текстообработка и регулярни изрази</a:t>
            </a:r>
            <a:endParaRPr lang="en-US" dirty="0" smtClean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 smtClean="0"/>
              <a:t>Файлове</a:t>
            </a:r>
            <a:r>
              <a:rPr lang="ru-RU" dirty="0" smtClean="0"/>
              <a:t> и директории 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826" y="2895600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 smtClean="0"/>
              <a:t>Класове и обекти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 smtClean="0"/>
              <a:t>Подготовка </a:t>
            </a:r>
            <a:r>
              <a:rPr lang="ru-RU" dirty="0"/>
              <a:t>за </a:t>
            </a:r>
            <a:r>
              <a:rPr lang="ru-RU" dirty="0" err="1" smtClean="0"/>
              <a:t>изпит</a:t>
            </a:r>
            <a:endParaRPr lang="en-US" dirty="0" smtClean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 smtClean="0"/>
              <a:t>Втора п</a:t>
            </a:r>
            <a:r>
              <a:rPr lang="ru-RU" dirty="0" smtClean="0"/>
              <a:t>одготовка </a:t>
            </a:r>
            <a:r>
              <a:rPr lang="ru-RU" dirty="0"/>
              <a:t>за </a:t>
            </a:r>
            <a:r>
              <a:rPr lang="ru-RU" dirty="0" err="1" smtClean="0"/>
              <a:t>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err="1" smtClean="0"/>
              <a:t>изпит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432</Words>
  <Application>Microsoft Office PowerPoint</Application>
  <PresentationFormat>По избор</PresentationFormat>
  <Paragraphs>101</Paragraphs>
  <Slides>15</Slides>
  <Notes>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15</vt:i4>
      </vt:variant>
    </vt:vector>
  </HeadingPairs>
  <TitlesOfParts>
    <vt:vector size="22" baseType="lpstr">
      <vt:lpstr>Arial</vt:lpstr>
      <vt:lpstr>Calibri</vt:lpstr>
      <vt:lpstr>Consolas</vt:lpstr>
      <vt:lpstr>Wingdings</vt:lpstr>
      <vt:lpstr>Wingdings 2</vt:lpstr>
      <vt:lpstr>1_SoftUni 16x9</vt:lpstr>
      <vt:lpstr>SoftUni 16x9</vt:lpstr>
      <vt:lpstr>Основи на Пайтън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Основи на програмирането</vt:lpstr>
      <vt:lpstr>Упражнения и домашни</vt:lpstr>
      <vt:lpstr>Практически изпит</vt:lpstr>
      <vt:lpstr>Система за онлайн оценяване </vt:lpstr>
      <vt:lpstr>Основи на Питон – откриване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2017-07-10T08:39:58Z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